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4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566928"/>
          </a:xfrm>
          <a:prstGeom prst="rect">
            <a:avLst/>
          </a:prstGeom>
          <a:solidFill>
            <a:srgbClr val="122240"/>
          </a:solidFill>
          <a:ln>
            <a:solidFill>
              <a:srgbClr val="1222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RE4U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109728"/>
            <a:ext cx="778541" cy="347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11680" y="91440"/>
            <a:ext cx="9966960" cy="2377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b="1">
                <a:solidFill>
                  <a:srgbClr val="FFFFFF"/>
                </a:solidFill>
              </a:defRPr>
            </a:pPr>
            <a:r>
              <a:t>Proof: Scheme refinement (Before → After)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1680" y="310896"/>
            <a:ext cx="9966960" cy="2011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100">
                <a:solidFill>
                  <a:srgbClr val="E1EBF5"/>
                </a:solidFill>
              </a:defRPr>
            </a:pPr>
            <a:r>
              <a:t>What the service changes on complex chemistry diagrams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4360" y="960120"/>
            <a:ext cx="5349240" cy="4892040"/>
          </a:xfrm>
          <a:prstGeom prst="roundRect">
            <a:avLst/>
          </a:prstGeom>
          <a:solidFill>
            <a:srgbClr val="FFFFFF"/>
          </a:solidFill>
          <a:ln>
            <a:solidFill>
              <a:srgbClr val="E1E1E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p19_cro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" y="1143000"/>
            <a:ext cx="4983480" cy="44805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4360" y="5897880"/>
            <a:ext cx="534924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200" b="1">
                <a:solidFill>
                  <a:srgbClr val="6E6E6E"/>
                </a:solidFill>
              </a:defRPr>
            </a:pPr>
            <a:r>
              <a:t>BEFORE (raw thesis layout)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89320" y="960120"/>
            <a:ext cx="5349240" cy="4892040"/>
          </a:xfrm>
          <a:prstGeom prst="roundRect">
            <a:avLst/>
          </a:prstGeom>
          <a:solidFill>
            <a:srgbClr val="FFFFFF"/>
          </a:solidFill>
          <a:ln>
            <a:solidFill>
              <a:srgbClr val="E1E1E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Picture 9" descr="p19_crop_en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143000"/>
            <a:ext cx="4983480" cy="44805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89320" y="5897880"/>
            <a:ext cx="534924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200" b="1">
                <a:solidFill>
                  <a:srgbClr val="122240"/>
                </a:solidFill>
              </a:defRPr>
            </a:pPr>
            <a:r>
              <a:t>AFTER (cropped, contrast-balanced, readable at 16:9)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94360" y="658368"/>
            <a:ext cx="4206240" cy="548640"/>
          </a:xfrm>
          <a:prstGeom prst="roundRect">
            <a:avLst/>
          </a:prstGeom>
          <a:solidFill>
            <a:srgbClr val="FDF8EB"/>
          </a:solidFill>
          <a:ln>
            <a:solidFill>
              <a:srgbClr val="F0DC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1">
                <a:solidFill>
                  <a:srgbClr val="785514"/>
                </a:solidFill>
              </a:defRPr>
            </a:pPr>
            <a:r>
              <a:t>Visual-first edits</a:t>
            </a:r>
          </a:p>
          <a:p>
            <a:pPr>
              <a:defRPr sz="1100">
                <a:solidFill>
                  <a:srgbClr val="785514"/>
                </a:solidFill>
              </a:defRPr>
            </a:pPr>
            <a:r>
              <a:t>Clean framing • legibility at 16:9 • consistent layout</a:t>
            </a:r>
            <a:br/>
            <a:r>
              <a:t>Premium option: ChemDraw redraw + style-sheet standardization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4360" y="6565392"/>
            <a:ext cx="100584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900">
                <a:solidFill>
                  <a:srgbClr val="6E6E6E"/>
                </a:solidFill>
              </a:defRPr>
            </a:pPr>
            <a:r>
              <a:t>Source visuals: University of Glasgow PhD thesis (McAulay, 2017) — used to demonstrate RE4U Visual-First formatting.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201400" y="6601968"/>
            <a:ext cx="685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E6E6E"/>
                </a:solidFill>
              </a:defRPr>
            </a:pPr>
            <a:r>
              <a:t>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566928"/>
          </a:xfrm>
          <a:prstGeom prst="rect">
            <a:avLst/>
          </a:prstGeom>
          <a:solidFill>
            <a:srgbClr val="122240"/>
          </a:solidFill>
          <a:ln>
            <a:solidFill>
              <a:srgbClr val="1222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RE4U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109728"/>
            <a:ext cx="778541" cy="347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11680" y="91440"/>
            <a:ext cx="9966960" cy="2377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b="1">
                <a:solidFill>
                  <a:srgbClr val="FFFFFF"/>
                </a:solidFill>
              </a:defRPr>
            </a:pPr>
            <a:r>
              <a:t>Target &amp; context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1680" y="310896"/>
            <a:ext cx="9966960" cy="2011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100">
                <a:solidFill>
                  <a:srgbClr val="E1EBF5"/>
                </a:solidFill>
              </a:defRPr>
            </a:pPr>
            <a:r>
              <a:t>Start with the molecule family and the objective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4360" y="822960"/>
            <a:ext cx="11018520" cy="5257800"/>
          </a:xfrm>
          <a:prstGeom prst="roundRect">
            <a:avLst/>
          </a:prstGeom>
          <a:solidFill>
            <a:srgbClr val="FFFFFF"/>
          </a:solidFill>
          <a:ln>
            <a:solidFill>
              <a:srgbClr val="E1E1E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p14_crop_en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233" y="1024128"/>
            <a:ext cx="4764772" cy="485546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94360" y="6263640"/>
            <a:ext cx="11018520" cy="502920"/>
          </a:xfrm>
          <a:prstGeom prst="roundRect">
            <a:avLst/>
          </a:prstGeom>
          <a:solidFill>
            <a:srgbClr val="F0F5FC"/>
          </a:solidFill>
          <a:ln>
            <a:solidFill>
              <a:srgbClr val="CDE1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 b="1">
                <a:solidFill>
                  <a:srgbClr val="122240"/>
                </a:solidFill>
              </a:defRPr>
            </a:pPr>
            <a:r>
              <a:t>One hero figure + one takeaway line. No dense text.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360" y="6565392"/>
            <a:ext cx="100584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900">
                <a:solidFill>
                  <a:srgbClr val="6E6E6E"/>
                </a:solidFill>
              </a:defRPr>
            </a:pPr>
            <a:r>
              <a:t>Source visuals: University of Glasgow PhD thesis (McAulay, 2017) — used to demonstrate RE4U Visual-First formatting.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01400" y="6601968"/>
            <a:ext cx="685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E6E6E"/>
                </a:solidFill>
              </a:defRPr>
            </a:pPr>
            <a: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566928"/>
          </a:xfrm>
          <a:prstGeom prst="rect">
            <a:avLst/>
          </a:prstGeom>
          <a:solidFill>
            <a:srgbClr val="122240"/>
          </a:solidFill>
          <a:ln>
            <a:solidFill>
              <a:srgbClr val="1222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RE4U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109728"/>
            <a:ext cx="778541" cy="347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11680" y="91440"/>
            <a:ext cx="9966960" cy="2377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b="1">
                <a:solidFill>
                  <a:srgbClr val="FFFFFF"/>
                </a:solidFill>
              </a:defRPr>
            </a:pPr>
            <a:r>
              <a:t>Retrosynthesis overview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1680" y="310896"/>
            <a:ext cx="9966960" cy="2011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100">
                <a:solidFill>
                  <a:srgbClr val="E1EBF5"/>
                </a:solidFill>
              </a:defRPr>
            </a:pPr>
            <a:r>
              <a:t>Disconnections and convergence points, made readable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4360" y="822960"/>
            <a:ext cx="11018520" cy="5257800"/>
          </a:xfrm>
          <a:prstGeom prst="roundRect">
            <a:avLst/>
          </a:prstGeom>
          <a:solidFill>
            <a:srgbClr val="FFFFFF"/>
          </a:solidFill>
          <a:ln>
            <a:solidFill>
              <a:srgbClr val="E1E1E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p9_crop_en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912" y="1024128"/>
            <a:ext cx="4475414" cy="485546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94360" y="6263640"/>
            <a:ext cx="11018520" cy="502920"/>
          </a:xfrm>
          <a:prstGeom prst="roundRect">
            <a:avLst/>
          </a:prstGeom>
          <a:solidFill>
            <a:srgbClr val="F0F5FC"/>
          </a:solidFill>
          <a:ln>
            <a:solidFill>
              <a:srgbClr val="CDE1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 b="1">
                <a:solidFill>
                  <a:srgbClr val="122240"/>
                </a:solidFill>
              </a:defRPr>
            </a:pPr>
            <a:r>
              <a:t>Retrosynthesis as a map: disconnections, fragments, convergence.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360" y="6565392"/>
            <a:ext cx="100584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900">
                <a:solidFill>
                  <a:srgbClr val="6E6E6E"/>
                </a:solidFill>
              </a:defRPr>
            </a:pPr>
            <a:r>
              <a:t>Source visuals: University of Glasgow PhD thesis (McAulay, 2017) — used to demonstrate RE4U Visual-First formatting.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01400" y="6601968"/>
            <a:ext cx="685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E6E6E"/>
                </a:solidFill>
              </a:defRPr>
            </a:pPr>
            <a: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566928"/>
          </a:xfrm>
          <a:prstGeom prst="rect">
            <a:avLst/>
          </a:prstGeom>
          <a:solidFill>
            <a:srgbClr val="122240"/>
          </a:solidFill>
          <a:ln>
            <a:solidFill>
              <a:srgbClr val="1222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RE4U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109728"/>
            <a:ext cx="778541" cy="347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11680" y="91440"/>
            <a:ext cx="9966960" cy="2377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b="1">
                <a:solidFill>
                  <a:srgbClr val="FFFFFF"/>
                </a:solidFill>
              </a:defRPr>
            </a:pPr>
            <a:r>
              <a:t>Route map (macro)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1680" y="310896"/>
            <a:ext cx="9966960" cy="2011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100">
                <a:solidFill>
                  <a:srgbClr val="E1EBF5"/>
                </a:solidFill>
              </a:defRPr>
            </a:pPr>
            <a:r>
              <a:t>Compress long routes into modules before zooming in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4360" y="822960"/>
            <a:ext cx="11018520" cy="5257800"/>
          </a:xfrm>
          <a:prstGeom prst="roundRect">
            <a:avLst/>
          </a:prstGeom>
          <a:solidFill>
            <a:srgbClr val="FFFFFF"/>
          </a:solidFill>
          <a:ln>
            <a:solidFill>
              <a:srgbClr val="E1E1E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p21_crop_en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373" y="1024128"/>
            <a:ext cx="4614492" cy="485546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94360" y="6263640"/>
            <a:ext cx="11018520" cy="502920"/>
          </a:xfrm>
          <a:prstGeom prst="roundRect">
            <a:avLst/>
          </a:prstGeom>
          <a:solidFill>
            <a:srgbClr val="F0F5FC"/>
          </a:solidFill>
          <a:ln>
            <a:solidFill>
              <a:srgbClr val="CDE1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 b="1">
                <a:solidFill>
                  <a:srgbClr val="122240"/>
                </a:solidFill>
              </a:defRPr>
            </a:pPr>
            <a:r>
              <a:t>Macro route → modules → zoom slides (progressive reveal).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360" y="6565392"/>
            <a:ext cx="100584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900">
                <a:solidFill>
                  <a:srgbClr val="6E6E6E"/>
                </a:solidFill>
              </a:defRPr>
            </a:pPr>
            <a:r>
              <a:t>Source visuals: University of Glasgow PhD thesis (McAulay, 2017) — used to demonstrate RE4U Visual-First formatting.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01400" y="6601968"/>
            <a:ext cx="685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E6E6E"/>
                </a:solidFill>
              </a:defRPr>
            </a:pPr>
            <a: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566928"/>
          </a:xfrm>
          <a:prstGeom prst="rect">
            <a:avLst/>
          </a:prstGeom>
          <a:solidFill>
            <a:srgbClr val="122240"/>
          </a:solidFill>
          <a:ln>
            <a:solidFill>
              <a:srgbClr val="1222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RE4U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109728"/>
            <a:ext cx="778541" cy="347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11680" y="91440"/>
            <a:ext cx="9966960" cy="2377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b="1">
                <a:solidFill>
                  <a:srgbClr val="FFFFFF"/>
                </a:solidFill>
              </a:defRPr>
            </a:pPr>
            <a:r>
              <a:t>Key transformation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1680" y="310896"/>
            <a:ext cx="9966960" cy="2011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100">
                <a:solidFill>
                  <a:srgbClr val="E1EBF5"/>
                </a:solidFill>
              </a:defRPr>
            </a:pPr>
            <a:r>
              <a:t>One scheme per slide + minimal annotation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4360" y="822960"/>
            <a:ext cx="11018520" cy="5257800"/>
          </a:xfrm>
          <a:prstGeom prst="roundRect">
            <a:avLst/>
          </a:prstGeom>
          <a:solidFill>
            <a:srgbClr val="FFFFFF"/>
          </a:solidFill>
          <a:ln>
            <a:solidFill>
              <a:srgbClr val="E1E1E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p19_crop_en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709" y="1024128"/>
            <a:ext cx="5087821" cy="485546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94360" y="6263640"/>
            <a:ext cx="11018520" cy="502920"/>
          </a:xfrm>
          <a:prstGeom prst="roundRect">
            <a:avLst/>
          </a:prstGeom>
          <a:solidFill>
            <a:srgbClr val="F0F5FC"/>
          </a:solidFill>
          <a:ln>
            <a:solidFill>
              <a:srgbClr val="CDE1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 b="1">
                <a:solidFill>
                  <a:srgbClr val="122240"/>
                </a:solidFill>
              </a:defRPr>
            </a:pPr>
            <a:r>
              <a:t>One focal scheme per slide. Keep conditions legible.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360" y="6565392"/>
            <a:ext cx="100584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900">
                <a:solidFill>
                  <a:srgbClr val="6E6E6E"/>
                </a:solidFill>
              </a:defRPr>
            </a:pPr>
            <a:r>
              <a:t>Source visuals: University of Glasgow PhD thesis (McAulay, 2017) — used to demonstrate RE4U Visual-First formatting.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01400" y="6601968"/>
            <a:ext cx="685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E6E6E"/>
                </a:solidFill>
              </a:defRPr>
            </a:pPr>
            <a: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566928"/>
          </a:xfrm>
          <a:prstGeom prst="rect">
            <a:avLst/>
          </a:prstGeom>
          <a:solidFill>
            <a:srgbClr val="122240"/>
          </a:solidFill>
          <a:ln>
            <a:solidFill>
              <a:srgbClr val="1222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RE4U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109728"/>
            <a:ext cx="778541" cy="347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11680" y="91440"/>
            <a:ext cx="9966960" cy="2377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b="1">
                <a:solidFill>
                  <a:srgbClr val="FFFFFF"/>
                </a:solidFill>
              </a:defRPr>
            </a:pPr>
            <a:r>
              <a:t>Evidence / precedent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1680" y="310896"/>
            <a:ext cx="9966960" cy="2011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100">
                <a:solidFill>
                  <a:srgbClr val="E1EBF5"/>
                </a:solidFill>
              </a:defRPr>
            </a:pPr>
            <a:r>
              <a:t>Keep precedent figures consistent in the same visual system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4360" y="822960"/>
            <a:ext cx="11018520" cy="5257800"/>
          </a:xfrm>
          <a:prstGeom prst="roundRect">
            <a:avLst/>
          </a:prstGeom>
          <a:solidFill>
            <a:srgbClr val="FFFFFF"/>
          </a:solidFill>
          <a:ln>
            <a:solidFill>
              <a:srgbClr val="E1E1E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p22_crop_en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252" y="1024128"/>
            <a:ext cx="4922734" cy="485546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94360" y="6263640"/>
            <a:ext cx="11018520" cy="502920"/>
          </a:xfrm>
          <a:prstGeom prst="roundRect">
            <a:avLst/>
          </a:prstGeom>
          <a:solidFill>
            <a:srgbClr val="F0F5FC"/>
          </a:solidFill>
          <a:ln>
            <a:solidFill>
              <a:srgbClr val="CDE1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 b="1">
                <a:solidFill>
                  <a:srgbClr val="122240"/>
                </a:solidFill>
              </a:defRPr>
            </a:pPr>
            <a:r>
              <a:t>Consistency across figures prevents cognitive overload.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360" y="6565392"/>
            <a:ext cx="100584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900">
                <a:solidFill>
                  <a:srgbClr val="6E6E6E"/>
                </a:solidFill>
              </a:defRPr>
            </a:pPr>
            <a:r>
              <a:t>Source visuals: University of Glasgow PhD thesis (McAulay, 2017) — used to demonstrate RE4U Visual-First formatting.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01400" y="6601968"/>
            <a:ext cx="685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E6E6E"/>
                </a:solidFill>
              </a:defRPr>
            </a:pPr>
            <a: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566928"/>
          </a:xfrm>
          <a:prstGeom prst="rect">
            <a:avLst/>
          </a:prstGeom>
          <a:solidFill>
            <a:srgbClr val="122240"/>
          </a:solidFill>
          <a:ln>
            <a:solidFill>
              <a:srgbClr val="1222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RE4U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109728"/>
            <a:ext cx="778541" cy="347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11680" y="91440"/>
            <a:ext cx="9966960" cy="2377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b="1">
                <a:solidFill>
                  <a:srgbClr val="FFFFFF"/>
                </a:solidFill>
              </a:defRPr>
            </a:pPr>
            <a:r>
              <a:t>Data slide (table)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1680" y="310896"/>
            <a:ext cx="9966960" cy="2011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100">
                <a:solidFill>
                  <a:srgbClr val="E1EBF5"/>
                </a:solidFill>
              </a:defRPr>
            </a:pPr>
            <a:r>
              <a:t>Tables must be rebuilt for slide readability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4360" y="822960"/>
            <a:ext cx="11018520" cy="5257800"/>
          </a:xfrm>
          <a:prstGeom prst="roundRect">
            <a:avLst/>
          </a:prstGeom>
          <a:solidFill>
            <a:srgbClr val="FFFFFF"/>
          </a:solidFill>
          <a:ln>
            <a:solidFill>
              <a:srgbClr val="E1E1E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p35_crop_en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331" y="1024128"/>
            <a:ext cx="4342577" cy="485546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77240" y="5394960"/>
            <a:ext cx="5029200" cy="777240"/>
          </a:xfrm>
          <a:prstGeom prst="roundRect">
            <a:avLst/>
          </a:prstGeom>
          <a:solidFill>
            <a:srgbClr val="FDF8EB"/>
          </a:solidFill>
          <a:ln>
            <a:solidFill>
              <a:srgbClr val="F0DC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1">
                <a:solidFill>
                  <a:srgbClr val="785514"/>
                </a:solidFill>
              </a:defRPr>
            </a:pPr>
            <a:r>
              <a:t>RE4U table redesign</a:t>
            </a:r>
          </a:p>
          <a:p>
            <a:pPr>
              <a:defRPr sz="1100">
                <a:solidFill>
                  <a:srgbClr val="785514"/>
                </a:solidFill>
              </a:defRPr>
            </a:pPr>
            <a:r>
              <a:t>Rebuild as editable table • readable font sizes • highlight best entry</a:t>
            </a:r>
            <a:br/>
            <a:r>
              <a:t>Stable columns • clear units • single takeaway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4360" y="6263640"/>
            <a:ext cx="11018520" cy="502920"/>
          </a:xfrm>
          <a:prstGeom prst="roundRect">
            <a:avLst/>
          </a:prstGeom>
          <a:solidFill>
            <a:srgbClr val="F0F5FC"/>
          </a:solidFill>
          <a:ln>
            <a:solidFill>
              <a:srgbClr val="CDE1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 b="1">
                <a:solidFill>
                  <a:srgbClr val="122240"/>
                </a:solidFill>
              </a:defRPr>
            </a:pPr>
            <a:r>
              <a:t>Visual First includes data: tables/plots redesigned for committee readability.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360" y="6565392"/>
            <a:ext cx="100584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900">
                <a:solidFill>
                  <a:srgbClr val="6E6E6E"/>
                </a:solidFill>
              </a:defRPr>
            </a:pPr>
            <a:r>
              <a:t>Source visuals: University of Glasgow PhD thesis (McAulay, 2017) — used to demonstrate RE4U Visual-First formatting.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201400" y="6601968"/>
            <a:ext cx="685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E6E6E"/>
                </a:solidFill>
              </a:defRPr>
            </a:pPr>
            <a:r>
              <a:t>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